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
      <p:font typeface="Montserrat"/>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22e6c9dda8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22e6c9dda8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2e6c9dda8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2e6c9dda8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22e6c9dda8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22e6c9dda8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2e6c9dda8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22e6c9dda8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2e6c9dda8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22e6c9dda8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2e6c9dda8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22e6c9dda8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2e6c9dda8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2e6c9dda8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22e6c9dda8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22e6c9dda8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2e6c9dda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2e6c9dda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2e6c9dda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2e6c9dda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22e6c9dda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22e6c9dda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22e6c9dda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22e6c9dda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22e6c9dda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22e6c9dda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22e6c9dda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22e6c9dda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22e6c9dda8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22e6c9dda8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22e6c9dda8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22e6c9dda8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22e6c9dda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22e6c9dda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2e6c9dda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22e6c9dda8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hyperlink" Target="https://qmobi.agency/blog/app-annie-2019-predictions/" TargetMode="External"/><Relationship Id="rId5" Type="http://schemas.openxmlformats.org/officeDocument/2006/relationships/hyperlink" Target="https://qmobi.agency/blog/app-annie-2019-prediction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76325" y="2065875"/>
            <a:ext cx="8520600" cy="738300"/>
          </a:xfrm>
          <a:prstGeom prst="rect">
            <a:avLst/>
          </a:prstGeom>
        </p:spPr>
        <p:txBody>
          <a:bodyPr anchorCtr="0" anchor="b" bIns="91425" lIns="91425" spcFirstLastPara="1" rIns="91425" wrap="square" tIns="91425">
            <a:normAutofit fontScale="90000"/>
          </a:bodyPr>
          <a:lstStyle/>
          <a:p>
            <a:pPr indent="0" lvl="0" marL="0" rtl="0" algn="just">
              <a:lnSpc>
                <a:spcPct val="115000"/>
              </a:lnSpc>
              <a:spcBef>
                <a:spcPts val="1200"/>
              </a:spcBef>
              <a:spcAft>
                <a:spcPts val="0"/>
              </a:spcAft>
              <a:buClr>
                <a:schemeClr val="dk1"/>
              </a:buClr>
              <a:buSzPct val="78571"/>
              <a:buFont typeface="Arial"/>
              <a:buNone/>
            </a:pPr>
            <a:r>
              <a:t/>
            </a:r>
            <a:endParaRPr sz="1400">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rPr b="1" lang="ru" sz="3177">
                <a:latin typeface="Times New Roman"/>
                <a:ea typeface="Times New Roman"/>
                <a:cs typeface="Times New Roman"/>
                <a:sym typeface="Times New Roman"/>
              </a:rPr>
              <a:t>Маркетинговые исследования в сфере ИКТ и ПО.</a:t>
            </a:r>
            <a:endParaRPr b="1" sz="6977"/>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ru" sz="1650">
                <a:latin typeface="Roboto"/>
                <a:ea typeface="Roboto"/>
                <a:cs typeface="Roboto"/>
                <a:sym typeface="Roboto"/>
              </a:rPr>
              <a:t>ТЕНДЕНЦИЙ В СФЕРЕ МОБИЛЬНЫХ ПРИЛОЖЕНИЙ, КОТОРЫЕ БУДУТ АКТУАЛЬНЫ В 2022 ГОДУ</a:t>
            </a:r>
            <a:endParaRPr b="1" sz="1650">
              <a:latin typeface="Roboto"/>
              <a:ea typeface="Roboto"/>
              <a:cs typeface="Roboto"/>
              <a:sym typeface="Roboto"/>
            </a:endParaRPr>
          </a:p>
          <a:p>
            <a:pPr indent="0" lvl="0" marL="0" rtl="0" algn="l">
              <a:spcBef>
                <a:spcPts val="400"/>
              </a:spcBef>
              <a:spcAft>
                <a:spcPts val="0"/>
              </a:spcAft>
              <a:buNone/>
            </a:pPr>
            <a:r>
              <a:t/>
            </a:r>
            <a:endParaRPr/>
          </a:p>
        </p:txBody>
      </p:sp>
      <p:sp>
        <p:nvSpPr>
          <p:cNvPr id="123" name="Google Shape;123;p22"/>
          <p:cNvSpPr txBox="1"/>
          <p:nvPr/>
        </p:nvSpPr>
        <p:spPr>
          <a:xfrm>
            <a:off x="311700" y="1266750"/>
            <a:ext cx="4411800" cy="315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ru" sz="1700">
                <a:solidFill>
                  <a:schemeClr val="dk1"/>
                </a:solidFill>
                <a:highlight>
                  <a:srgbClr val="FFFFFF"/>
                </a:highlight>
                <a:latin typeface="Roboto"/>
                <a:ea typeface="Roboto"/>
                <a:cs typeface="Roboto"/>
                <a:sym typeface="Roboto"/>
              </a:rPr>
              <a:t>3. Приложения для wearable-устройств</a:t>
            </a:r>
            <a:endParaRPr b="1" sz="17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ru" sz="1300">
                <a:solidFill>
                  <a:schemeClr val="dk1"/>
                </a:solidFill>
                <a:highlight>
                  <a:srgbClr val="FFFFFF"/>
                </a:highlight>
                <a:latin typeface="Roboto"/>
                <a:ea typeface="Roboto"/>
                <a:cs typeface="Roboto"/>
                <a:sym typeface="Roboto"/>
              </a:rPr>
              <a:t>Wearable (носимые) устройства становятся все более популярными, в том числе за счет пандемии COVID-19. Во время пандемии трекеры помогали проанализировать состояние здоровья человека, а в мае 2020 года в США представили первое носимое устройство для мониторинга COVID-19.</a:t>
            </a:r>
            <a:endParaRPr sz="1300">
              <a:solidFill>
                <a:schemeClr val="dk1"/>
              </a:solidFill>
              <a:highlight>
                <a:srgbClr val="FFFFFF"/>
              </a:highlight>
              <a:latin typeface="Roboto"/>
              <a:ea typeface="Roboto"/>
              <a:cs typeface="Roboto"/>
              <a:sym typeface="Roboto"/>
            </a:endParaRPr>
          </a:p>
          <a:p>
            <a:pPr indent="0" lvl="0" marL="0" rtl="0" algn="l">
              <a:lnSpc>
                <a:spcPct val="115000"/>
              </a:lnSpc>
              <a:spcBef>
                <a:spcPts val="1300"/>
              </a:spcBef>
              <a:spcAft>
                <a:spcPts val="1300"/>
              </a:spcAft>
              <a:buNone/>
            </a:pPr>
            <a:r>
              <a:rPr lang="ru" sz="1300">
                <a:solidFill>
                  <a:schemeClr val="dk1"/>
                </a:solidFill>
                <a:highlight>
                  <a:srgbClr val="FFFFFF"/>
                </a:highlight>
                <a:latin typeface="Roboto"/>
                <a:ea typeface="Roboto"/>
                <a:cs typeface="Roboto"/>
                <a:sym typeface="Roboto"/>
              </a:rPr>
              <a:t>Кроме того, смарт-часы и другие носимые устройства прочно входят в повседневный обиход, и это значит, что приложения должны работать не только на десктопах или смартфонах, но и на носимых устройствах. </a:t>
            </a:r>
            <a:endParaRPr sz="1300">
              <a:solidFill>
                <a:schemeClr val="dk1"/>
              </a:solidFill>
              <a:highlight>
                <a:srgbClr val="FFFFFF"/>
              </a:highlight>
              <a:latin typeface="Roboto"/>
              <a:ea typeface="Roboto"/>
              <a:cs typeface="Roboto"/>
              <a:sym typeface="Roboto"/>
            </a:endParaRPr>
          </a:p>
        </p:txBody>
      </p:sp>
      <p:pic>
        <p:nvPicPr>
          <p:cNvPr id="124" name="Google Shape;124;p22"/>
          <p:cNvPicPr preferRelativeResize="0"/>
          <p:nvPr/>
        </p:nvPicPr>
        <p:blipFill>
          <a:blip r:embed="rId3">
            <a:alphaModFix/>
          </a:blip>
          <a:stretch>
            <a:fillRect/>
          </a:stretch>
        </p:blipFill>
        <p:spPr>
          <a:xfrm>
            <a:off x="4709825" y="1606675"/>
            <a:ext cx="4267200" cy="247373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ru" sz="1650">
                <a:latin typeface="Roboto"/>
                <a:ea typeface="Roboto"/>
                <a:cs typeface="Roboto"/>
                <a:sym typeface="Roboto"/>
              </a:rPr>
              <a:t>ТЕНДЕНЦИЙ В СФЕРЕ МОБИЛЬНЫХ ПРИЛОЖЕНИЙ, КОТОРЫЕ БУДУТ АКТУАЛЬНЫ В 2022 ГОДУ</a:t>
            </a:r>
            <a:endParaRPr b="1" sz="1983">
              <a:latin typeface="Roboto"/>
              <a:ea typeface="Roboto"/>
              <a:cs typeface="Roboto"/>
              <a:sym typeface="Roboto"/>
            </a:endParaRPr>
          </a:p>
          <a:p>
            <a:pPr indent="0" lvl="0" marL="0" rtl="0" algn="l">
              <a:spcBef>
                <a:spcPts val="400"/>
              </a:spcBef>
              <a:spcAft>
                <a:spcPts val="0"/>
              </a:spcAft>
              <a:buNone/>
            </a:pPr>
            <a:r>
              <a:t/>
            </a:r>
            <a:endParaRPr/>
          </a:p>
        </p:txBody>
      </p:sp>
      <p:sp>
        <p:nvSpPr>
          <p:cNvPr id="130" name="Google Shape;130;p23"/>
          <p:cNvSpPr txBox="1"/>
          <p:nvPr/>
        </p:nvSpPr>
        <p:spPr>
          <a:xfrm>
            <a:off x="311700" y="1325000"/>
            <a:ext cx="3000000" cy="351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ru" sz="1700">
                <a:solidFill>
                  <a:schemeClr val="dk1"/>
                </a:solidFill>
                <a:highlight>
                  <a:srgbClr val="FFFFFF"/>
                </a:highlight>
                <a:latin typeface="Roboto"/>
                <a:ea typeface="Roboto"/>
                <a:cs typeface="Roboto"/>
                <a:sym typeface="Roboto"/>
              </a:rPr>
              <a:t>4. Приложения для гибких экранов</a:t>
            </a:r>
            <a:endParaRPr b="1" sz="17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1300"/>
              </a:spcAft>
              <a:buNone/>
            </a:pPr>
            <a:r>
              <a:rPr lang="ru" sz="1300">
                <a:solidFill>
                  <a:schemeClr val="dk1"/>
                </a:solidFill>
                <a:highlight>
                  <a:srgbClr val="FFFFFF"/>
                </a:highlight>
                <a:latin typeface="Roboto"/>
                <a:ea typeface="Roboto"/>
                <a:cs typeface="Roboto"/>
                <a:sym typeface="Roboto"/>
              </a:rPr>
              <a:t>И хотя мобильные устройства с гибкими экранами не занимают лидирующую позицию на рынке, в ближайшее время ситуация может измениться. По данным Statista, на которые ссылается Net Solutions, в 2022 году на рынок будет поставлено 50 млн таких устройств. Поэтому в разработке стратегии развития мобильного приложения о них не стоит забывать. </a:t>
            </a:r>
            <a:endParaRPr sz="1300">
              <a:solidFill>
                <a:schemeClr val="dk1"/>
              </a:solidFill>
              <a:highlight>
                <a:srgbClr val="FFFFFF"/>
              </a:highlight>
              <a:latin typeface="Roboto"/>
              <a:ea typeface="Roboto"/>
              <a:cs typeface="Roboto"/>
              <a:sym typeface="Roboto"/>
            </a:endParaRPr>
          </a:p>
        </p:txBody>
      </p:sp>
      <p:pic>
        <p:nvPicPr>
          <p:cNvPr id="131" name="Google Shape;131;p23"/>
          <p:cNvPicPr preferRelativeResize="0"/>
          <p:nvPr/>
        </p:nvPicPr>
        <p:blipFill>
          <a:blip r:embed="rId3">
            <a:alphaModFix/>
          </a:blip>
          <a:stretch>
            <a:fillRect/>
          </a:stretch>
        </p:blipFill>
        <p:spPr>
          <a:xfrm>
            <a:off x="3589200" y="1170125"/>
            <a:ext cx="5402400" cy="30415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163125" y="55900"/>
            <a:ext cx="8520600" cy="743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ru" sz="1650">
                <a:latin typeface="Roboto"/>
                <a:ea typeface="Roboto"/>
                <a:cs typeface="Roboto"/>
                <a:sym typeface="Roboto"/>
              </a:rPr>
              <a:t>ТЕНДЕНЦИЙ В СФЕРЕ МОБИЛЬНЫХ ПРИЛОЖЕНИЙ, КОТОРЫЕ БУДУТ АКТУАЛЬНЫ В 2022 ГОДУ</a:t>
            </a:r>
            <a:endParaRPr b="1" sz="1650">
              <a:latin typeface="Roboto"/>
              <a:ea typeface="Roboto"/>
              <a:cs typeface="Roboto"/>
              <a:sym typeface="Roboto"/>
            </a:endParaRPr>
          </a:p>
          <a:p>
            <a:pPr indent="0" lvl="0" marL="0" rtl="0" algn="l">
              <a:spcBef>
                <a:spcPts val="400"/>
              </a:spcBef>
              <a:spcAft>
                <a:spcPts val="0"/>
              </a:spcAft>
              <a:buNone/>
            </a:pPr>
            <a:r>
              <a:t/>
            </a:r>
            <a:endParaRPr/>
          </a:p>
        </p:txBody>
      </p:sp>
      <p:sp>
        <p:nvSpPr>
          <p:cNvPr id="137" name="Google Shape;137;p24"/>
          <p:cNvSpPr txBox="1"/>
          <p:nvPr/>
        </p:nvSpPr>
        <p:spPr>
          <a:xfrm>
            <a:off x="163125" y="742600"/>
            <a:ext cx="4732200" cy="45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ru" sz="1700">
                <a:solidFill>
                  <a:schemeClr val="dk1"/>
                </a:solidFill>
                <a:highlight>
                  <a:srgbClr val="FFFFFF"/>
                </a:highlight>
                <a:latin typeface="Roboto"/>
                <a:ea typeface="Roboto"/>
                <a:cs typeface="Roboto"/>
                <a:sym typeface="Roboto"/>
              </a:rPr>
              <a:t>5. Beacon-технология</a:t>
            </a:r>
            <a:endParaRPr b="1" sz="17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ru" sz="1300">
                <a:solidFill>
                  <a:schemeClr val="dk1"/>
                </a:solidFill>
                <a:highlight>
                  <a:srgbClr val="FFFFFF"/>
                </a:highlight>
                <a:latin typeface="Roboto"/>
                <a:ea typeface="Roboto"/>
                <a:cs typeface="Roboto"/>
                <a:sym typeface="Roboto"/>
              </a:rPr>
              <a:t>Технология маяков (beacon) появилась в 2013 году, и с тех пор значительно распространилась. Суть состоит в связи с устройством пользователя через Bluetooth — с помощью размещенных поблизости маячков. И эта технология позволяет предоставить удобный пользовательский опыт — например, строить интерактивные карты и маршруты, демонстрировать рекламу. Маячки также используют для дополненной реальности и мобильных платежей. Еще одна сфера применения технологии — отслеживание и сдерживание распространения COVID-19. Apple и Google в 2020 году представили систему отслеживания контактов с использованием Bluetooth, она позволяет мобильным устройствам получать сигналы о контактах с пользователями, зараженными коронавирусом.</a:t>
            </a:r>
            <a:endParaRPr sz="1300">
              <a:solidFill>
                <a:schemeClr val="dk1"/>
              </a:solidFill>
              <a:highlight>
                <a:srgbClr val="FFFFFF"/>
              </a:highlight>
              <a:latin typeface="Roboto"/>
              <a:ea typeface="Roboto"/>
              <a:cs typeface="Roboto"/>
              <a:sym typeface="Roboto"/>
            </a:endParaRPr>
          </a:p>
          <a:p>
            <a:pPr indent="0" lvl="0" marL="0" rtl="0" algn="l">
              <a:lnSpc>
                <a:spcPct val="115000"/>
              </a:lnSpc>
              <a:spcBef>
                <a:spcPts val="1300"/>
              </a:spcBef>
              <a:spcAft>
                <a:spcPts val="1300"/>
              </a:spcAft>
              <a:buNone/>
            </a:pPr>
            <a:r>
              <a:rPr lang="ru" sz="1300">
                <a:solidFill>
                  <a:schemeClr val="dk1"/>
                </a:solidFill>
                <a:highlight>
                  <a:srgbClr val="FFFFFF"/>
                </a:highlight>
                <a:latin typeface="Roboto"/>
                <a:ea typeface="Roboto"/>
                <a:cs typeface="Roboto"/>
                <a:sym typeface="Roboto"/>
              </a:rPr>
              <a:t>Все это приводит к тому, что технология маяков будет развиваться и использоваться приложениями и дальше.</a:t>
            </a:r>
            <a:endParaRPr sz="1300">
              <a:solidFill>
                <a:schemeClr val="dk1"/>
              </a:solidFill>
              <a:highlight>
                <a:srgbClr val="FFFFFF"/>
              </a:highlight>
              <a:latin typeface="Roboto"/>
              <a:ea typeface="Roboto"/>
              <a:cs typeface="Roboto"/>
              <a:sym typeface="Roboto"/>
            </a:endParaRPr>
          </a:p>
        </p:txBody>
      </p:sp>
      <p:pic>
        <p:nvPicPr>
          <p:cNvPr id="138" name="Google Shape;138;p24"/>
          <p:cNvPicPr preferRelativeResize="0"/>
          <p:nvPr/>
        </p:nvPicPr>
        <p:blipFill>
          <a:blip r:embed="rId3">
            <a:alphaModFix/>
          </a:blip>
          <a:stretch>
            <a:fillRect/>
          </a:stretch>
        </p:blipFill>
        <p:spPr>
          <a:xfrm>
            <a:off x="4805000" y="1490450"/>
            <a:ext cx="4034200" cy="28582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163125" y="55900"/>
            <a:ext cx="8520600" cy="743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ru" sz="1650">
                <a:latin typeface="Roboto"/>
                <a:ea typeface="Roboto"/>
                <a:cs typeface="Roboto"/>
                <a:sym typeface="Roboto"/>
              </a:rPr>
              <a:t>ТЕНДЕНЦИЙ В СФЕРЕ МОБИЛЬНЫХ ПРИЛОЖЕНИЙ, КОТОРЫЕ БУДУТ АКТУАЛЬНЫ В 2022 ГОДУ</a:t>
            </a:r>
            <a:endParaRPr b="1" sz="1650">
              <a:latin typeface="Roboto"/>
              <a:ea typeface="Roboto"/>
              <a:cs typeface="Roboto"/>
              <a:sym typeface="Roboto"/>
            </a:endParaRPr>
          </a:p>
          <a:p>
            <a:pPr indent="0" lvl="0" marL="0" rtl="0" algn="l">
              <a:spcBef>
                <a:spcPts val="400"/>
              </a:spcBef>
              <a:spcAft>
                <a:spcPts val="0"/>
              </a:spcAft>
              <a:buNone/>
            </a:pPr>
            <a:r>
              <a:t/>
            </a:r>
            <a:endParaRPr/>
          </a:p>
        </p:txBody>
      </p:sp>
      <p:sp>
        <p:nvSpPr>
          <p:cNvPr id="144" name="Google Shape;144;p25"/>
          <p:cNvSpPr txBox="1"/>
          <p:nvPr/>
        </p:nvSpPr>
        <p:spPr>
          <a:xfrm>
            <a:off x="163125" y="1106600"/>
            <a:ext cx="3975000" cy="390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ru" sz="1700">
                <a:solidFill>
                  <a:schemeClr val="dk1"/>
                </a:solidFill>
                <a:highlight>
                  <a:srgbClr val="FFFFFF"/>
                </a:highlight>
                <a:latin typeface="Roboto"/>
                <a:ea typeface="Roboto"/>
                <a:cs typeface="Roboto"/>
                <a:sym typeface="Roboto"/>
              </a:rPr>
              <a:t>6. Суперприложения</a:t>
            </a:r>
            <a:endParaRPr b="1" sz="17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1300"/>
              </a:spcAft>
              <a:buNone/>
            </a:pPr>
            <a:r>
              <a:rPr lang="ru" sz="1300">
                <a:solidFill>
                  <a:schemeClr val="dk1"/>
                </a:solidFill>
                <a:highlight>
                  <a:srgbClr val="FFFFFF"/>
                </a:highlight>
                <a:latin typeface="Roboto"/>
                <a:ea typeface="Roboto"/>
                <a:cs typeface="Roboto"/>
                <a:sym typeface="Roboto"/>
              </a:rPr>
              <a:t>Мы привыкли к тому, что приложение предназначено для решения определенной задачи. Например, общение. Или поиск товара и покупка. Суперприложения объединяют в себе несколько функций. И они очень популярны в Азии. Но и на Западе такая тенденция наблюдается. Net Solutions приводят в пример программу Natural AI, где можно заказать еду, купить одежду, авиабилет — и все в одном приложении. На самом деле, тенденция к суперприложениям наблюдается и в том, что даже известный нам Facebook выходит за рамки обычной социальной сети и предлагает возможности купить или продать товар. </a:t>
            </a:r>
            <a:endParaRPr sz="1300">
              <a:solidFill>
                <a:schemeClr val="dk1"/>
              </a:solidFill>
              <a:highlight>
                <a:srgbClr val="FFFFFF"/>
              </a:highlight>
              <a:latin typeface="Roboto"/>
              <a:ea typeface="Roboto"/>
              <a:cs typeface="Roboto"/>
              <a:sym typeface="Roboto"/>
            </a:endParaRPr>
          </a:p>
        </p:txBody>
      </p:sp>
      <p:pic>
        <p:nvPicPr>
          <p:cNvPr id="145" name="Google Shape;145;p25"/>
          <p:cNvPicPr preferRelativeResize="0"/>
          <p:nvPr/>
        </p:nvPicPr>
        <p:blipFill>
          <a:blip r:embed="rId3">
            <a:alphaModFix/>
          </a:blip>
          <a:stretch>
            <a:fillRect/>
          </a:stretch>
        </p:blipFill>
        <p:spPr>
          <a:xfrm>
            <a:off x="4319625" y="1432475"/>
            <a:ext cx="4701077" cy="29381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163125" y="55900"/>
            <a:ext cx="8520600" cy="743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ru" sz="1650">
                <a:latin typeface="Roboto"/>
                <a:ea typeface="Roboto"/>
                <a:cs typeface="Roboto"/>
                <a:sym typeface="Roboto"/>
              </a:rPr>
              <a:t>ТЕНДЕНЦИЙ В СФЕРЕ МОБИЛЬНЫХ ПРИЛОЖЕНИЙ, КОТОРЫЕ БУДУТ АКТУАЛЬНЫ В 2022 ГОДУ</a:t>
            </a:r>
            <a:endParaRPr b="1" sz="1650">
              <a:latin typeface="Roboto"/>
              <a:ea typeface="Roboto"/>
              <a:cs typeface="Roboto"/>
              <a:sym typeface="Roboto"/>
            </a:endParaRPr>
          </a:p>
          <a:p>
            <a:pPr indent="0" lvl="0" marL="0" rtl="0" algn="l">
              <a:spcBef>
                <a:spcPts val="400"/>
              </a:spcBef>
              <a:spcAft>
                <a:spcPts val="0"/>
              </a:spcAft>
              <a:buNone/>
            </a:pPr>
            <a:r>
              <a:t/>
            </a:r>
            <a:endParaRPr/>
          </a:p>
        </p:txBody>
      </p:sp>
      <p:sp>
        <p:nvSpPr>
          <p:cNvPr id="151" name="Google Shape;151;p26"/>
          <p:cNvSpPr txBox="1"/>
          <p:nvPr/>
        </p:nvSpPr>
        <p:spPr>
          <a:xfrm>
            <a:off x="163125" y="975575"/>
            <a:ext cx="3000000" cy="374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ru" sz="1700">
                <a:solidFill>
                  <a:schemeClr val="dk1"/>
                </a:solidFill>
                <a:highlight>
                  <a:srgbClr val="FFFFFF"/>
                </a:highlight>
                <a:latin typeface="Roboto"/>
                <a:ea typeface="Roboto"/>
                <a:cs typeface="Roboto"/>
                <a:sym typeface="Roboto"/>
              </a:rPr>
              <a:t>7</a:t>
            </a:r>
            <a:r>
              <a:rPr b="1" lang="ru" sz="1700">
                <a:solidFill>
                  <a:schemeClr val="dk1"/>
                </a:solidFill>
                <a:highlight>
                  <a:srgbClr val="FFFFFF"/>
                </a:highlight>
                <a:latin typeface="Roboto"/>
                <a:ea typeface="Roboto"/>
                <a:cs typeface="Roboto"/>
                <a:sym typeface="Roboto"/>
              </a:rPr>
              <a:t>. Приложения для обучения</a:t>
            </a:r>
            <a:endParaRPr b="1" sz="17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1300"/>
              </a:spcAft>
              <a:buNone/>
            </a:pPr>
            <a:r>
              <a:rPr lang="ru" sz="1300">
                <a:solidFill>
                  <a:schemeClr val="dk1"/>
                </a:solidFill>
                <a:highlight>
                  <a:srgbClr val="FFFFFF"/>
                </a:highlight>
                <a:latin typeface="Roboto"/>
                <a:ea typeface="Roboto"/>
                <a:cs typeface="Roboto"/>
                <a:sym typeface="Roboto"/>
              </a:rPr>
              <a:t>Мобильные устройства удобно использовать для быстрого обучения, ведь они всегда под рукой, чтобы пройти очередной урок на курсе или прослушать новую лекцию. Net Solutions считают, что мобильные приложения этой категории получат большую популярность в этом году и в будущем. Также ожидается, что рынок мобильного обучения достигнет $58,5 млрд к 2025 году.</a:t>
            </a:r>
            <a:endParaRPr sz="1300">
              <a:solidFill>
                <a:schemeClr val="dk1"/>
              </a:solidFill>
              <a:highlight>
                <a:srgbClr val="FFFFFF"/>
              </a:highlight>
              <a:latin typeface="Roboto"/>
              <a:ea typeface="Roboto"/>
              <a:cs typeface="Roboto"/>
              <a:sym typeface="Roboto"/>
            </a:endParaRPr>
          </a:p>
        </p:txBody>
      </p:sp>
      <p:pic>
        <p:nvPicPr>
          <p:cNvPr id="152" name="Google Shape;152;p26"/>
          <p:cNvPicPr preferRelativeResize="0"/>
          <p:nvPr/>
        </p:nvPicPr>
        <p:blipFill>
          <a:blip r:embed="rId3">
            <a:alphaModFix/>
          </a:blip>
          <a:stretch>
            <a:fillRect/>
          </a:stretch>
        </p:blipFill>
        <p:spPr>
          <a:xfrm>
            <a:off x="3344625" y="975350"/>
            <a:ext cx="5676078" cy="319279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400"/>
              </a:spcAft>
              <a:buClr>
                <a:schemeClr val="dk1"/>
              </a:buClr>
              <a:buSzPct val="66666"/>
              <a:buFont typeface="Arial"/>
              <a:buNone/>
            </a:pPr>
            <a:r>
              <a:rPr b="1" lang="ru" sz="1650">
                <a:latin typeface="Roboto"/>
                <a:ea typeface="Roboto"/>
                <a:cs typeface="Roboto"/>
                <a:sym typeface="Roboto"/>
              </a:rPr>
              <a:t>ТЕНДЕНЦИЙ В СФЕРЕ МОБИЛЬНЫХ ПРИЛОЖЕНИЙ, КОТОРЫЕ БУДУТ АКТУАЛЬНЫ В 2022 ГОДУ</a:t>
            </a:r>
            <a:endParaRPr/>
          </a:p>
        </p:txBody>
      </p:sp>
      <p:sp>
        <p:nvSpPr>
          <p:cNvPr id="158" name="Google Shape;158;p27"/>
          <p:cNvSpPr txBox="1"/>
          <p:nvPr/>
        </p:nvSpPr>
        <p:spPr>
          <a:xfrm>
            <a:off x="311700" y="1441475"/>
            <a:ext cx="3000000" cy="328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ru" sz="1700">
                <a:solidFill>
                  <a:schemeClr val="dk1"/>
                </a:solidFill>
                <a:highlight>
                  <a:srgbClr val="FFFFFF"/>
                </a:highlight>
                <a:latin typeface="Roboto"/>
                <a:ea typeface="Roboto"/>
                <a:cs typeface="Roboto"/>
                <a:sym typeface="Roboto"/>
              </a:rPr>
              <a:t>8</a:t>
            </a:r>
            <a:r>
              <a:rPr b="1" lang="ru" sz="1700">
                <a:solidFill>
                  <a:schemeClr val="dk1"/>
                </a:solidFill>
                <a:highlight>
                  <a:srgbClr val="FFFFFF"/>
                </a:highlight>
                <a:latin typeface="Roboto"/>
                <a:ea typeface="Roboto"/>
                <a:cs typeface="Roboto"/>
                <a:sym typeface="Roboto"/>
              </a:rPr>
              <a:t>. Безопасность использования</a:t>
            </a:r>
            <a:endParaRPr b="1" sz="17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1300"/>
              </a:spcAft>
              <a:buNone/>
            </a:pPr>
            <a:r>
              <a:rPr lang="ru" sz="1300">
                <a:solidFill>
                  <a:schemeClr val="dk1"/>
                </a:solidFill>
                <a:highlight>
                  <a:srgbClr val="FFFFFF"/>
                </a:highlight>
                <a:latin typeface="Roboto"/>
                <a:ea typeface="Roboto"/>
                <a:cs typeface="Roboto"/>
                <a:sym typeface="Roboto"/>
              </a:rPr>
              <a:t>Ведущие компании повышают уровень безопасности пользователей, например, Apple на WWDC 2021 представила функцию, которая позволяет отказаться от стандартных паролей в пользу более безопасного процесса входа в систему. Ожидается, что в 2022 году мобильная разработка пойдет по пути улучшения безопасности и предложит что-то новое.</a:t>
            </a:r>
            <a:endParaRPr sz="1300">
              <a:solidFill>
                <a:schemeClr val="dk1"/>
              </a:solidFill>
              <a:highlight>
                <a:srgbClr val="FFFFFF"/>
              </a:highlight>
              <a:latin typeface="Roboto"/>
              <a:ea typeface="Roboto"/>
              <a:cs typeface="Roboto"/>
              <a:sym typeface="Roboto"/>
            </a:endParaRPr>
          </a:p>
        </p:txBody>
      </p:sp>
      <p:pic>
        <p:nvPicPr>
          <p:cNvPr id="159" name="Google Shape;159;p27"/>
          <p:cNvPicPr preferRelativeResize="0"/>
          <p:nvPr/>
        </p:nvPicPr>
        <p:blipFill>
          <a:blip r:embed="rId3">
            <a:alphaModFix/>
          </a:blip>
          <a:stretch>
            <a:fillRect/>
          </a:stretch>
        </p:blipFill>
        <p:spPr>
          <a:xfrm>
            <a:off x="3464100" y="1170125"/>
            <a:ext cx="5527500" cy="368039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400"/>
              </a:spcAft>
              <a:buNone/>
            </a:pPr>
            <a:r>
              <a:rPr b="1" lang="ru" sz="1650">
                <a:latin typeface="Roboto"/>
                <a:ea typeface="Roboto"/>
                <a:cs typeface="Roboto"/>
                <a:sym typeface="Roboto"/>
              </a:rPr>
              <a:t>ТЕНДЕНЦИЙ В СФЕРЕ МОБИЛЬНЫХ ПРИЛОЖЕНИЙ, КОТОРЫЕ БУДУТ АКТУАЛЬНЫ В 2022 ГОДУ</a:t>
            </a:r>
            <a:endParaRPr/>
          </a:p>
        </p:txBody>
      </p:sp>
      <p:sp>
        <p:nvSpPr>
          <p:cNvPr id="165" name="Google Shape;165;p28"/>
          <p:cNvSpPr txBox="1"/>
          <p:nvPr/>
        </p:nvSpPr>
        <p:spPr>
          <a:xfrm>
            <a:off x="311700" y="1017725"/>
            <a:ext cx="3407100" cy="397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ru" sz="1700">
                <a:solidFill>
                  <a:schemeClr val="dk1"/>
                </a:solidFill>
                <a:highlight>
                  <a:srgbClr val="FFFFFF"/>
                </a:highlight>
                <a:latin typeface="Roboto"/>
                <a:ea typeface="Roboto"/>
                <a:cs typeface="Roboto"/>
                <a:sym typeface="Roboto"/>
              </a:rPr>
              <a:t>9</a:t>
            </a:r>
            <a:r>
              <a:rPr b="1" lang="ru" sz="1700">
                <a:solidFill>
                  <a:schemeClr val="dk1"/>
                </a:solidFill>
                <a:highlight>
                  <a:srgbClr val="FFFFFF"/>
                </a:highlight>
                <a:latin typeface="Roboto"/>
                <a:ea typeface="Roboto"/>
                <a:cs typeface="Roboto"/>
                <a:sym typeface="Roboto"/>
              </a:rPr>
              <a:t>. IoT-ориентированные мобильные приложения</a:t>
            </a:r>
            <a:endParaRPr b="1" sz="17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1300"/>
              </a:spcAft>
              <a:buNone/>
            </a:pPr>
            <a:r>
              <a:rPr lang="ru" sz="1300">
                <a:solidFill>
                  <a:schemeClr val="dk1"/>
                </a:solidFill>
                <a:highlight>
                  <a:srgbClr val="FFFFFF"/>
                </a:highlight>
                <a:latin typeface="Roboto"/>
                <a:ea typeface="Roboto"/>
                <a:cs typeface="Roboto"/>
                <a:sym typeface="Roboto"/>
              </a:rPr>
              <a:t>Интернет вещей (IoT) — не просто непонятная тенденция из будущего, а уже наша реальность. Смартфоны, ноутбуки, носимые устройства, умная техника, гаджеты в рамках умного дома — все это делает интернет вещей близким и знакомым для каждого. Ведущие компании разрабатывают новые девайсы для внедрения в повседневную жизнь, поэтому и мобильные приложения, которые помогут поддерживать связь с этими вещами, получат большую популярность. Так считает Net Solutions.</a:t>
            </a:r>
            <a:endParaRPr sz="1300">
              <a:solidFill>
                <a:schemeClr val="dk1"/>
              </a:solidFill>
              <a:highlight>
                <a:srgbClr val="FFFFFF"/>
              </a:highlight>
              <a:latin typeface="Roboto"/>
              <a:ea typeface="Roboto"/>
              <a:cs typeface="Roboto"/>
              <a:sym typeface="Roboto"/>
            </a:endParaRPr>
          </a:p>
        </p:txBody>
      </p:sp>
      <p:pic>
        <p:nvPicPr>
          <p:cNvPr id="166" name="Google Shape;166;p28"/>
          <p:cNvPicPr preferRelativeResize="0"/>
          <p:nvPr/>
        </p:nvPicPr>
        <p:blipFill>
          <a:blip r:embed="rId3">
            <a:alphaModFix/>
          </a:blip>
          <a:stretch>
            <a:fillRect/>
          </a:stretch>
        </p:blipFill>
        <p:spPr>
          <a:xfrm>
            <a:off x="4511875" y="937175"/>
            <a:ext cx="3820976" cy="3820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400"/>
              </a:spcAft>
              <a:buNone/>
            </a:pPr>
            <a:r>
              <a:rPr b="1" lang="ru" sz="1650">
                <a:latin typeface="Roboto"/>
                <a:ea typeface="Roboto"/>
                <a:cs typeface="Roboto"/>
                <a:sym typeface="Roboto"/>
              </a:rPr>
              <a:t>ТЕНДЕНЦИЙ В СФЕРЕ МОБИЛЬНЫХ ПРИЛОЖЕНИЙ, КОТОРЫЕ БУДУТ АКТУАЛЬНЫ В 2022 ГОДУ</a:t>
            </a:r>
            <a:endParaRPr/>
          </a:p>
        </p:txBody>
      </p:sp>
      <p:sp>
        <p:nvSpPr>
          <p:cNvPr id="172" name="Google Shape;172;p29"/>
          <p:cNvSpPr txBox="1"/>
          <p:nvPr/>
        </p:nvSpPr>
        <p:spPr>
          <a:xfrm>
            <a:off x="311700" y="1538550"/>
            <a:ext cx="3000000" cy="206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ru" sz="1700">
                <a:solidFill>
                  <a:schemeClr val="dk1"/>
                </a:solidFill>
                <a:highlight>
                  <a:srgbClr val="FFFFFF"/>
                </a:highlight>
                <a:latin typeface="Roboto"/>
                <a:ea typeface="Roboto"/>
                <a:cs typeface="Roboto"/>
                <a:sym typeface="Roboto"/>
              </a:rPr>
              <a:t>8. On-demand-приложения</a:t>
            </a:r>
            <a:endParaRPr b="1" sz="17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1300"/>
              </a:spcAft>
              <a:buNone/>
            </a:pPr>
            <a:r>
              <a:rPr lang="ru" sz="1300">
                <a:solidFill>
                  <a:schemeClr val="dk1"/>
                </a:solidFill>
                <a:highlight>
                  <a:srgbClr val="FFFFFF"/>
                </a:highlight>
                <a:latin typeface="Roboto"/>
                <a:ea typeface="Roboto"/>
                <a:cs typeface="Roboto"/>
                <a:sym typeface="Roboto"/>
              </a:rPr>
              <a:t>Приложения для предоставления услуг по требованию пользователя развиваются с каждым годом. Это и заказ такси, и доставка продуктов, и многое другое. Ожидается, что в 2022 году спрос на подобные программы не спадет.</a:t>
            </a:r>
            <a:endParaRPr sz="1300">
              <a:solidFill>
                <a:schemeClr val="dk1"/>
              </a:solidFill>
              <a:highlight>
                <a:srgbClr val="FFFFFF"/>
              </a:highlight>
              <a:latin typeface="Roboto"/>
              <a:ea typeface="Roboto"/>
              <a:cs typeface="Roboto"/>
              <a:sym typeface="Roboto"/>
            </a:endParaRPr>
          </a:p>
        </p:txBody>
      </p:sp>
      <p:pic>
        <p:nvPicPr>
          <p:cNvPr id="173" name="Google Shape;173;p29"/>
          <p:cNvPicPr preferRelativeResize="0"/>
          <p:nvPr/>
        </p:nvPicPr>
        <p:blipFill>
          <a:blip r:embed="rId3">
            <a:alphaModFix/>
          </a:blip>
          <a:stretch>
            <a:fillRect/>
          </a:stretch>
        </p:blipFill>
        <p:spPr>
          <a:xfrm>
            <a:off x="3464100" y="1170125"/>
            <a:ext cx="5527500" cy="335519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ru" sz="1700"/>
              <a:t>Мобильные приложения и сервисы, наиболее востребованные рынком</a:t>
            </a:r>
            <a:endParaRPr sz="3500"/>
          </a:p>
        </p:txBody>
      </p:sp>
      <p:sp>
        <p:nvSpPr>
          <p:cNvPr id="179" name="Google Shape;179;p30"/>
          <p:cNvSpPr txBox="1"/>
          <p:nvPr/>
        </p:nvSpPr>
        <p:spPr>
          <a:xfrm>
            <a:off x="4455525" y="888200"/>
            <a:ext cx="4513800" cy="1046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ru" sz="1000">
                <a:solidFill>
                  <a:schemeClr val="dk1"/>
                </a:solidFill>
              </a:rPr>
              <a:t>Что же продают на рынке мобильных приложений? Рассмотрим, какие мобильные сервисы и приложения наиболее популярны у пользователей смартфонов.</a:t>
            </a:r>
            <a:endParaRPr sz="1000">
              <a:solidFill>
                <a:schemeClr val="dk1"/>
              </a:solidFill>
            </a:endParaRPr>
          </a:p>
          <a:p>
            <a:pPr indent="0" lvl="0" marL="0" rtl="0" algn="just">
              <a:lnSpc>
                <a:spcPct val="115000"/>
              </a:lnSpc>
              <a:spcBef>
                <a:spcPts val="0"/>
              </a:spcBef>
              <a:spcAft>
                <a:spcPts val="0"/>
              </a:spcAft>
              <a:buNone/>
            </a:pPr>
            <a:r>
              <a:t/>
            </a:r>
            <a:endParaRPr sz="1000">
              <a:solidFill>
                <a:schemeClr val="dk1"/>
              </a:solidFill>
            </a:endParaRPr>
          </a:p>
          <a:p>
            <a:pPr indent="0" lvl="0" marL="0" rtl="0" algn="just">
              <a:lnSpc>
                <a:spcPct val="115000"/>
              </a:lnSpc>
              <a:spcBef>
                <a:spcPts val="0"/>
              </a:spcBef>
              <a:spcAft>
                <a:spcPts val="0"/>
              </a:spcAft>
              <a:buNone/>
            </a:pPr>
            <a:r>
              <a:t/>
            </a:r>
            <a:endParaRPr sz="1000">
              <a:solidFill>
                <a:schemeClr val="dk1"/>
              </a:solidFill>
            </a:endParaRPr>
          </a:p>
        </p:txBody>
      </p:sp>
      <p:pic>
        <p:nvPicPr>
          <p:cNvPr id="180" name="Google Shape;180;p30"/>
          <p:cNvPicPr preferRelativeResize="0"/>
          <p:nvPr/>
        </p:nvPicPr>
        <p:blipFill rotWithShape="1">
          <a:blip r:embed="rId3">
            <a:alphaModFix/>
          </a:blip>
          <a:srcRect b="8945" l="0" r="0" t="5372"/>
          <a:stretch/>
        </p:blipFill>
        <p:spPr>
          <a:xfrm>
            <a:off x="152400" y="1017725"/>
            <a:ext cx="4157499" cy="35979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ru" sz="1700"/>
              <a:t>География продаж на рынке мобильных приложений</a:t>
            </a:r>
            <a:endParaRPr sz="3500"/>
          </a:p>
        </p:txBody>
      </p:sp>
      <p:pic>
        <p:nvPicPr>
          <p:cNvPr id="186" name="Google Shape;186;p31"/>
          <p:cNvPicPr preferRelativeResize="0"/>
          <p:nvPr/>
        </p:nvPicPr>
        <p:blipFill rotWithShape="1">
          <a:blip r:embed="rId3">
            <a:alphaModFix/>
          </a:blip>
          <a:srcRect b="3344" l="0" r="0" t="0"/>
          <a:stretch/>
        </p:blipFill>
        <p:spPr>
          <a:xfrm>
            <a:off x="3151850" y="1017725"/>
            <a:ext cx="5569899" cy="4015799"/>
          </a:xfrm>
          <a:prstGeom prst="rect">
            <a:avLst/>
          </a:prstGeom>
          <a:noFill/>
          <a:ln>
            <a:noFill/>
          </a:ln>
        </p:spPr>
      </p:pic>
      <p:sp>
        <p:nvSpPr>
          <p:cNvPr id="187" name="Google Shape;187;p31"/>
          <p:cNvSpPr txBox="1"/>
          <p:nvPr/>
        </p:nvSpPr>
        <p:spPr>
          <a:xfrm>
            <a:off x="151850" y="3814850"/>
            <a:ext cx="3000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350">
                <a:solidFill>
                  <a:schemeClr val="dk1"/>
                </a:solidFill>
                <a:highlight>
                  <a:srgbClr val="FFFFFF"/>
                </a:highlight>
                <a:latin typeface="Georgia"/>
                <a:ea typeface="Georgia"/>
                <a:cs typeface="Georgia"/>
                <a:sym typeface="Georgia"/>
              </a:rPr>
              <a:t>*</a:t>
            </a:r>
            <a:r>
              <a:rPr lang="ru" sz="1350">
                <a:solidFill>
                  <a:schemeClr val="dk1"/>
                </a:solidFill>
                <a:highlight>
                  <a:srgbClr val="FFFFFF"/>
                </a:highlight>
                <a:latin typeface="Georgia"/>
                <a:ea typeface="Georgia"/>
                <a:cs typeface="Georgia"/>
                <a:sym typeface="Georgia"/>
              </a:rPr>
              <a:t>Потребность Индии может быть объяснена тем фактом, что половина ее 1,3-миллиардного населения моложе 25 лет.</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5098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ru" sz="1800">
                <a:solidFill>
                  <a:srgbClr val="212529"/>
                </a:solidFill>
                <a:latin typeface="Montserrat"/>
                <a:ea typeface="Montserrat"/>
                <a:cs typeface="Montserrat"/>
                <a:sym typeface="Montserrat"/>
              </a:rPr>
              <a:t>ВВЕДЕНИЕ</a:t>
            </a:r>
            <a:endParaRPr b="1" sz="3400"/>
          </a:p>
        </p:txBody>
      </p:sp>
      <p:sp>
        <p:nvSpPr>
          <p:cNvPr id="60" name="Google Shape;60;p14"/>
          <p:cNvSpPr txBox="1"/>
          <p:nvPr>
            <p:ph idx="1" type="body"/>
          </p:nvPr>
        </p:nvSpPr>
        <p:spPr>
          <a:xfrm>
            <a:off x="5664050" y="1174825"/>
            <a:ext cx="3217800" cy="344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1200">
                <a:solidFill>
                  <a:srgbClr val="212529"/>
                </a:solidFill>
                <a:latin typeface="Montserrat"/>
                <a:ea typeface="Montserrat"/>
                <a:cs typeface="Montserrat"/>
                <a:sym typeface="Montserrat"/>
              </a:rPr>
              <a:t>В настоящее время трудно встретить людей, у которых бы не было мобильных телефонов. Современный человек не представляет свою жизнь без телефонов, но каких-то двадцать лет назад мобильные устройства только начали появляться на рынке.</a:t>
            </a:r>
            <a:endParaRPr sz="1200">
              <a:solidFill>
                <a:srgbClr val="212529"/>
              </a:solidFill>
              <a:latin typeface="Montserrat"/>
              <a:ea typeface="Montserrat"/>
              <a:cs typeface="Montserrat"/>
              <a:sym typeface="Montserrat"/>
            </a:endParaRPr>
          </a:p>
          <a:p>
            <a:pPr indent="0" lvl="0" marL="0" rtl="0" algn="l">
              <a:spcBef>
                <a:spcPts val="1200"/>
              </a:spcBef>
              <a:spcAft>
                <a:spcPts val="1200"/>
              </a:spcAft>
              <a:buNone/>
            </a:pPr>
            <a:r>
              <a:rPr lang="ru" sz="1200">
                <a:solidFill>
                  <a:srgbClr val="212529"/>
                </a:solidFill>
                <a:latin typeface="Montserrat"/>
                <a:ea typeface="Montserrat"/>
                <a:cs typeface="Montserrat"/>
                <a:sym typeface="Montserrat"/>
              </a:rPr>
              <a:t>И с каждым годом выпускали все новые и новые модели телефонов. С появлением интернета в мобильных телефонах наступил новый виток в развитии данных устройств, который способствовал разработки первых мобильных приложений.  </a:t>
            </a:r>
            <a:endParaRPr sz="1200">
              <a:solidFill>
                <a:srgbClr val="212529"/>
              </a:solidFill>
              <a:latin typeface="Montserrat"/>
              <a:ea typeface="Montserrat"/>
              <a:cs typeface="Montserrat"/>
              <a:sym typeface="Montserrat"/>
            </a:endParaRPr>
          </a:p>
        </p:txBody>
      </p:sp>
      <p:pic>
        <p:nvPicPr>
          <p:cNvPr id="61" name="Google Shape;61;p14"/>
          <p:cNvPicPr preferRelativeResize="0"/>
          <p:nvPr/>
        </p:nvPicPr>
        <p:blipFill>
          <a:blip r:embed="rId3">
            <a:alphaModFix/>
          </a:blip>
          <a:stretch>
            <a:fillRect/>
          </a:stretch>
        </p:blipFill>
        <p:spPr>
          <a:xfrm>
            <a:off x="152400" y="1234925"/>
            <a:ext cx="5359247" cy="35745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ru" sz="1800">
                <a:solidFill>
                  <a:srgbClr val="212529"/>
                </a:solidFill>
                <a:latin typeface="Montserrat"/>
                <a:ea typeface="Montserrat"/>
                <a:cs typeface="Montserrat"/>
                <a:sym typeface="Montserrat"/>
              </a:rPr>
              <a:t>ВВЕДЕНИЕ </a:t>
            </a:r>
            <a:endParaRPr b="1" sz="1800"/>
          </a:p>
        </p:txBody>
      </p:sp>
      <p:pic>
        <p:nvPicPr>
          <p:cNvPr id="67" name="Google Shape;67;p15"/>
          <p:cNvPicPr preferRelativeResize="0"/>
          <p:nvPr/>
        </p:nvPicPr>
        <p:blipFill rotWithShape="1">
          <a:blip r:embed="rId3">
            <a:alphaModFix/>
          </a:blip>
          <a:srcRect b="12349" l="0" r="0" t="0"/>
          <a:stretch/>
        </p:blipFill>
        <p:spPr>
          <a:xfrm>
            <a:off x="2136025" y="635200"/>
            <a:ext cx="6910350" cy="4508299"/>
          </a:xfrm>
          <a:prstGeom prst="rect">
            <a:avLst/>
          </a:prstGeom>
          <a:noFill/>
          <a:ln>
            <a:noFill/>
          </a:ln>
        </p:spPr>
      </p:pic>
      <p:sp>
        <p:nvSpPr>
          <p:cNvPr id="68" name="Google Shape;68;p15"/>
          <p:cNvSpPr txBox="1"/>
          <p:nvPr/>
        </p:nvSpPr>
        <p:spPr>
          <a:xfrm>
            <a:off x="705700" y="1259000"/>
            <a:ext cx="3254700" cy="228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ru" sz="1200">
                <a:solidFill>
                  <a:srgbClr val="212529"/>
                </a:solidFill>
                <a:latin typeface="Montserrat"/>
                <a:ea typeface="Montserrat"/>
                <a:cs typeface="Montserrat"/>
                <a:sym typeface="Montserrat"/>
              </a:rPr>
              <a:t>Сегодня практически у каждого пользователя смартфонов есть мобильные приложения и разработчикам крайне важно правильно оценить коммерческий потенциал приложения. Так, согласно ресурсу </a:t>
            </a:r>
            <a:r>
              <a:rPr lang="ru" sz="1200" u="sng">
                <a:solidFill>
                  <a:srgbClr val="0563C1"/>
                </a:solidFill>
                <a:latin typeface="Montserrat"/>
                <a:ea typeface="Montserrat"/>
                <a:cs typeface="Montserrat"/>
                <a:sym typeface="Montserrat"/>
                <a:hlinkClick r:id="rId4">
                  <a:extLst>
                    <a:ext uri="{A12FA001-AC4F-418D-AE19-62706E023703}">
                      <ahyp:hlinkClr val="tx"/>
                    </a:ext>
                  </a:extLst>
                </a:hlinkClick>
              </a:rPr>
              <a:t> </a:t>
            </a:r>
            <a:r>
              <a:rPr lang="ru" sz="1200" u="sng">
                <a:solidFill>
                  <a:schemeClr val="dk1"/>
                </a:solidFill>
                <a:latin typeface="Montserrat"/>
                <a:ea typeface="Montserrat"/>
                <a:cs typeface="Montserrat"/>
                <a:sym typeface="Montserrat"/>
                <a:hlinkClick r:id="rId5">
                  <a:extLst>
                    <a:ext uri="{A12FA001-AC4F-418D-AE19-62706E023703}">
                      <ahyp:hlinkClr val="tx"/>
                    </a:ext>
                  </a:extLst>
                </a:hlinkClick>
              </a:rPr>
              <a:t>App Annie</a:t>
            </a:r>
            <a:r>
              <a:rPr lang="ru" sz="1200">
                <a:solidFill>
                  <a:srgbClr val="212529"/>
                </a:solidFill>
                <a:latin typeface="Montserrat"/>
                <a:ea typeface="Montserrat"/>
                <a:cs typeface="Montserrat"/>
                <a:sym typeface="Montserrat"/>
              </a:rPr>
              <a:t>, в среднем, пользователи имеют 100 приложений на своем устройстве (мировой показатель).</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0"/>
              </a:spcAft>
              <a:buClr>
                <a:schemeClr val="dk1"/>
              </a:buClr>
              <a:buSzPct val="58235"/>
              <a:buFont typeface="Arial"/>
              <a:buNone/>
            </a:pPr>
            <a:r>
              <a:rPr b="1" i="1" lang="ru" sz="1888"/>
              <a:t>Основные сегменты рынка мобильных приложений</a:t>
            </a:r>
            <a:endParaRPr b="1" i="1" sz="1888"/>
          </a:p>
          <a:p>
            <a:pPr indent="0" lvl="0" marL="0" rtl="0" algn="l">
              <a:lnSpc>
                <a:spcPct val="115000"/>
              </a:lnSpc>
              <a:spcBef>
                <a:spcPts val="0"/>
              </a:spcBef>
              <a:spcAft>
                <a:spcPts val="0"/>
              </a:spcAft>
              <a:buClr>
                <a:schemeClr val="dk1"/>
              </a:buClr>
              <a:buSzPct val="100000"/>
              <a:buFont typeface="Arial"/>
              <a:buNone/>
            </a:pPr>
            <a:r>
              <a:t/>
            </a:r>
            <a:endParaRPr b="1" i="1" sz="1100"/>
          </a:p>
          <a:p>
            <a:pPr indent="0" lvl="0" marL="0" rtl="0" algn="l">
              <a:spcBef>
                <a:spcPts val="0"/>
              </a:spcBef>
              <a:spcAft>
                <a:spcPts val="0"/>
              </a:spcAft>
              <a:buNone/>
            </a:pPr>
            <a:r>
              <a:t/>
            </a:r>
            <a:endParaRPr/>
          </a:p>
        </p:txBody>
      </p:sp>
      <p:sp>
        <p:nvSpPr>
          <p:cNvPr id="74" name="Google Shape;74;p16"/>
          <p:cNvSpPr txBox="1"/>
          <p:nvPr>
            <p:ph idx="1" type="body"/>
          </p:nvPr>
        </p:nvSpPr>
        <p:spPr>
          <a:xfrm>
            <a:off x="166075" y="1017725"/>
            <a:ext cx="3110100" cy="127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1000">
                <a:solidFill>
                  <a:schemeClr val="dk1"/>
                </a:solidFill>
              </a:rPr>
              <a:t>1. </a:t>
            </a:r>
            <a:r>
              <a:rPr b="1" lang="ru" sz="1000">
                <a:solidFill>
                  <a:schemeClr val="dk1"/>
                </a:solidFill>
              </a:rPr>
              <a:t>Информационный сегмент</a:t>
            </a:r>
            <a:r>
              <a:rPr lang="ru" sz="1000">
                <a:solidFill>
                  <a:schemeClr val="dk1"/>
                </a:solidFill>
              </a:rPr>
              <a:t>, представленный мобильными версиями средств массовой информации: газет, журналов, новостных и аналитических порталов.</a:t>
            </a:r>
            <a:endParaRPr sz="1000">
              <a:solidFill>
                <a:schemeClr val="dk1"/>
              </a:solidFill>
            </a:endParaRPr>
          </a:p>
          <a:p>
            <a:pPr indent="0" lvl="0" marL="0" rtl="0" algn="l">
              <a:spcBef>
                <a:spcPts val="1200"/>
              </a:spcBef>
              <a:spcAft>
                <a:spcPts val="1200"/>
              </a:spcAft>
              <a:buNone/>
            </a:pPr>
            <a:r>
              <a:t/>
            </a:r>
            <a:endParaRPr sz="1000">
              <a:solidFill>
                <a:schemeClr val="dk1"/>
              </a:solidFill>
            </a:endParaRPr>
          </a:p>
        </p:txBody>
      </p:sp>
      <p:sp>
        <p:nvSpPr>
          <p:cNvPr id="75" name="Google Shape;75;p16"/>
          <p:cNvSpPr txBox="1"/>
          <p:nvPr/>
        </p:nvSpPr>
        <p:spPr>
          <a:xfrm>
            <a:off x="4243025" y="3203300"/>
            <a:ext cx="3000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000">
                <a:solidFill>
                  <a:schemeClr val="dk1"/>
                </a:solidFill>
              </a:rPr>
              <a:t>3. </a:t>
            </a:r>
            <a:r>
              <a:rPr b="1" lang="ru" sz="1000">
                <a:solidFill>
                  <a:schemeClr val="dk1"/>
                </a:solidFill>
              </a:rPr>
              <a:t>Развлекательный сегмент </a:t>
            </a:r>
            <a:r>
              <a:rPr lang="ru" sz="1000">
                <a:solidFill>
                  <a:schemeClr val="dk1"/>
                </a:solidFill>
              </a:rPr>
              <a:t>представлен различными развлекательными порталами, а также многочисленными игровыми мобильными приложениями. Этот сегмент характеризуется высокими темпами роста.</a:t>
            </a:r>
            <a:endParaRPr/>
          </a:p>
        </p:txBody>
      </p:sp>
      <p:pic>
        <p:nvPicPr>
          <p:cNvPr id="76" name="Google Shape;76;p16"/>
          <p:cNvPicPr preferRelativeResize="0"/>
          <p:nvPr/>
        </p:nvPicPr>
        <p:blipFill>
          <a:blip r:embed="rId3">
            <a:alphaModFix/>
          </a:blip>
          <a:stretch>
            <a:fillRect/>
          </a:stretch>
        </p:blipFill>
        <p:spPr>
          <a:xfrm>
            <a:off x="3661550" y="776975"/>
            <a:ext cx="2718568" cy="2426326"/>
          </a:xfrm>
          <a:prstGeom prst="rect">
            <a:avLst/>
          </a:prstGeom>
          <a:noFill/>
          <a:ln>
            <a:noFill/>
          </a:ln>
        </p:spPr>
      </p:pic>
      <p:pic>
        <p:nvPicPr>
          <p:cNvPr id="77" name="Google Shape;77;p16"/>
          <p:cNvPicPr preferRelativeResize="0"/>
          <p:nvPr/>
        </p:nvPicPr>
        <p:blipFill>
          <a:blip r:embed="rId4">
            <a:alphaModFix/>
          </a:blip>
          <a:stretch>
            <a:fillRect/>
          </a:stretch>
        </p:blipFill>
        <p:spPr>
          <a:xfrm>
            <a:off x="1019150" y="2782674"/>
            <a:ext cx="3110100" cy="20696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0"/>
              </a:spcAft>
              <a:buClr>
                <a:schemeClr val="dk1"/>
              </a:buClr>
              <a:buSzPct val="58235"/>
              <a:buFont typeface="Arial"/>
              <a:buNone/>
            </a:pPr>
            <a:r>
              <a:rPr b="1" i="1" lang="ru" sz="1888"/>
              <a:t>Основные сегменты рынка мобильных приложений</a:t>
            </a:r>
            <a:endParaRPr/>
          </a:p>
        </p:txBody>
      </p:sp>
      <p:sp>
        <p:nvSpPr>
          <p:cNvPr id="83" name="Google Shape;83;p17"/>
          <p:cNvSpPr txBox="1"/>
          <p:nvPr/>
        </p:nvSpPr>
        <p:spPr>
          <a:xfrm>
            <a:off x="5300025" y="1146750"/>
            <a:ext cx="30000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000">
                <a:solidFill>
                  <a:schemeClr val="dk1"/>
                </a:solidFill>
              </a:rPr>
              <a:t>2. </a:t>
            </a:r>
            <a:r>
              <a:rPr b="1" lang="ru" sz="1000">
                <a:solidFill>
                  <a:schemeClr val="dk1"/>
                </a:solidFill>
              </a:rPr>
              <a:t>Рынок коммуникаций и социального общения. </a:t>
            </a:r>
            <a:r>
              <a:rPr lang="ru" sz="1000">
                <a:solidFill>
                  <a:schemeClr val="dk1"/>
                </a:solidFill>
              </a:rPr>
              <a:t>Люди активно пользуются мобильными устройствами для общения и выхода в социальные сети. Согласно данным Infographic: Mobile Statistics, Stats &amp; Facts 2011 91% обладателей смартфонов пользуется мобильными версиями популярных социальных сетей, в то время как среди пользователей обычных персональных компьютеров эта доля составляет всего 79%</a:t>
            </a:r>
            <a:endParaRPr/>
          </a:p>
        </p:txBody>
      </p:sp>
      <p:sp>
        <p:nvSpPr>
          <p:cNvPr id="84" name="Google Shape;84;p17"/>
          <p:cNvSpPr txBox="1"/>
          <p:nvPr/>
        </p:nvSpPr>
        <p:spPr>
          <a:xfrm>
            <a:off x="247525" y="3267300"/>
            <a:ext cx="30000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000">
                <a:solidFill>
                  <a:schemeClr val="dk1"/>
                </a:solidFill>
              </a:rPr>
              <a:t>4. Одним из самых перспективных и быстроразвивающихся сегментов является </a:t>
            </a:r>
            <a:r>
              <a:rPr b="1" lang="ru" sz="1000">
                <a:solidFill>
                  <a:schemeClr val="dk1"/>
                </a:solidFill>
              </a:rPr>
              <a:t>рынок  мобильных платежей</a:t>
            </a:r>
            <a:r>
              <a:rPr lang="ru" sz="1000">
                <a:solidFill>
                  <a:schemeClr val="dk1"/>
                </a:solidFill>
              </a:rPr>
              <a:t>. Развитие технологии NFC (коммуникаций ближнего поля) и ее активная поддержка популярными мобильными платформами дают все основания предполагать, что в ближайшем будущем доля платежей, совершаемых с помощью мобильных устройств, будет только расти.</a:t>
            </a:r>
            <a:endParaRPr/>
          </a:p>
        </p:txBody>
      </p:sp>
      <p:pic>
        <p:nvPicPr>
          <p:cNvPr id="85" name="Google Shape;85;p17"/>
          <p:cNvPicPr preferRelativeResize="0"/>
          <p:nvPr/>
        </p:nvPicPr>
        <p:blipFill>
          <a:blip r:embed="rId3">
            <a:alphaModFix/>
          </a:blip>
          <a:stretch>
            <a:fillRect/>
          </a:stretch>
        </p:blipFill>
        <p:spPr>
          <a:xfrm>
            <a:off x="311696" y="1313700"/>
            <a:ext cx="4680133" cy="1556850"/>
          </a:xfrm>
          <a:prstGeom prst="rect">
            <a:avLst/>
          </a:prstGeom>
          <a:noFill/>
          <a:ln>
            <a:noFill/>
          </a:ln>
        </p:spPr>
      </p:pic>
      <p:pic>
        <p:nvPicPr>
          <p:cNvPr id="86" name="Google Shape;86;p17"/>
          <p:cNvPicPr preferRelativeResize="0"/>
          <p:nvPr/>
        </p:nvPicPr>
        <p:blipFill>
          <a:blip r:embed="rId4">
            <a:alphaModFix/>
          </a:blip>
          <a:stretch>
            <a:fillRect/>
          </a:stretch>
        </p:blipFill>
        <p:spPr>
          <a:xfrm>
            <a:off x="3341700" y="3022950"/>
            <a:ext cx="4157544" cy="1968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0"/>
              </a:spcAft>
              <a:buClr>
                <a:schemeClr val="dk1"/>
              </a:buClr>
              <a:buSzPct val="58235"/>
              <a:buFont typeface="Arial"/>
              <a:buNone/>
            </a:pPr>
            <a:r>
              <a:rPr b="1" i="1" lang="ru" sz="1888"/>
              <a:t>Основные сегменты рынка мобильных приложений</a:t>
            </a:r>
            <a:endParaRPr/>
          </a:p>
        </p:txBody>
      </p:sp>
      <p:sp>
        <p:nvSpPr>
          <p:cNvPr id="92" name="Google Shape;92;p18"/>
          <p:cNvSpPr txBox="1"/>
          <p:nvPr/>
        </p:nvSpPr>
        <p:spPr>
          <a:xfrm>
            <a:off x="189275" y="1412375"/>
            <a:ext cx="30000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000">
                <a:solidFill>
                  <a:schemeClr val="dk1"/>
                </a:solidFill>
              </a:rPr>
              <a:t>5. Хорошие перспективы для развития и у рынка </a:t>
            </a:r>
            <a:r>
              <a:rPr b="1" lang="ru" sz="1000">
                <a:solidFill>
                  <a:schemeClr val="dk1"/>
                </a:solidFill>
              </a:rPr>
              <a:t>мобильной электронной коммерции</a:t>
            </a:r>
            <a:r>
              <a:rPr lang="ru" sz="1000">
                <a:solidFill>
                  <a:schemeClr val="dk1"/>
                </a:solidFill>
              </a:rPr>
              <a:t>. Различные онлайн- и оффлайн-магазины, давно и прочно завоевавшие популярность в сети Интернет, будут все активнее выходить на мобильный рынок, чтобы быть доступными своим клиентам и через мобильные устройства. Как ожидается, к 2014 г. объем мирового рынка мобильной коммерции достигнет показателя 22,5 млрд долл.</a:t>
            </a:r>
            <a:endParaRPr/>
          </a:p>
        </p:txBody>
      </p:sp>
      <p:sp>
        <p:nvSpPr>
          <p:cNvPr id="93" name="Google Shape;93;p18"/>
          <p:cNvSpPr txBox="1"/>
          <p:nvPr/>
        </p:nvSpPr>
        <p:spPr>
          <a:xfrm>
            <a:off x="4272950" y="3421725"/>
            <a:ext cx="3000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000">
                <a:solidFill>
                  <a:schemeClr val="dk1"/>
                </a:solidFill>
              </a:rPr>
              <a:t>6. Широкие функциональные возможности, обеспечиваемые современными мобильными устройствами, экраны которых позволяют не только обмениваться sms или mms, но и в хорошем качестве отображать фотографии или видео, придают совершенно новую значимость </a:t>
            </a:r>
            <a:r>
              <a:rPr b="1" lang="ru" sz="1000">
                <a:solidFill>
                  <a:schemeClr val="dk1"/>
                </a:solidFill>
              </a:rPr>
              <a:t>рынку контента</a:t>
            </a:r>
            <a:r>
              <a:rPr lang="ru" sz="1000">
                <a:solidFill>
                  <a:schemeClr val="dk1"/>
                </a:solidFill>
              </a:rPr>
              <a:t>, под которым сейчас следует понимать книги, музыку и кино.</a:t>
            </a:r>
            <a:endParaRPr/>
          </a:p>
        </p:txBody>
      </p:sp>
      <p:sp>
        <p:nvSpPr>
          <p:cNvPr id="94" name="Google Shape;94;p18"/>
          <p:cNvSpPr txBox="1"/>
          <p:nvPr/>
        </p:nvSpPr>
        <p:spPr>
          <a:xfrm>
            <a:off x="311700" y="36401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95" name="Google Shape;95;p18"/>
          <p:cNvPicPr preferRelativeResize="0"/>
          <p:nvPr/>
        </p:nvPicPr>
        <p:blipFill>
          <a:blip r:embed="rId3">
            <a:alphaModFix/>
          </a:blip>
          <a:stretch>
            <a:fillRect/>
          </a:stretch>
        </p:blipFill>
        <p:spPr>
          <a:xfrm>
            <a:off x="3967775" y="1315750"/>
            <a:ext cx="3305175" cy="1381125"/>
          </a:xfrm>
          <a:prstGeom prst="rect">
            <a:avLst/>
          </a:prstGeom>
          <a:noFill/>
          <a:ln>
            <a:noFill/>
          </a:ln>
        </p:spPr>
      </p:pic>
      <p:pic>
        <p:nvPicPr>
          <p:cNvPr id="96" name="Google Shape;96;p18"/>
          <p:cNvPicPr preferRelativeResize="0"/>
          <p:nvPr/>
        </p:nvPicPr>
        <p:blipFill>
          <a:blip r:embed="rId4">
            <a:alphaModFix/>
          </a:blip>
          <a:stretch>
            <a:fillRect/>
          </a:stretch>
        </p:blipFill>
        <p:spPr>
          <a:xfrm>
            <a:off x="311700" y="3267828"/>
            <a:ext cx="2584448" cy="1723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0"/>
              </a:spcAft>
              <a:buClr>
                <a:schemeClr val="dk1"/>
              </a:buClr>
              <a:buSzPct val="58235"/>
              <a:buFont typeface="Arial"/>
              <a:buNone/>
            </a:pPr>
            <a:r>
              <a:rPr b="1" i="1" lang="ru" sz="1888"/>
              <a:t>Основные сегменты рынка мобильных приложений</a:t>
            </a:r>
            <a:endParaRPr/>
          </a:p>
        </p:txBody>
      </p:sp>
      <p:sp>
        <p:nvSpPr>
          <p:cNvPr id="102" name="Google Shape;102;p19"/>
          <p:cNvSpPr txBox="1"/>
          <p:nvPr/>
        </p:nvSpPr>
        <p:spPr>
          <a:xfrm>
            <a:off x="311700" y="1238175"/>
            <a:ext cx="3538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000">
                <a:solidFill>
                  <a:schemeClr val="dk1"/>
                </a:solidFill>
              </a:rPr>
              <a:t>7. Эти же особенности вкупе с поддержкой таких функциональных возможностей, как  геопозиционирование, создают хороший потенциал для развития </a:t>
            </a:r>
            <a:r>
              <a:rPr b="1" lang="ru" sz="1000">
                <a:solidFill>
                  <a:schemeClr val="dk1"/>
                </a:solidFill>
              </a:rPr>
              <a:t>сегмента мобильной рекламы</a:t>
            </a:r>
            <a:r>
              <a:rPr lang="ru" sz="1000">
                <a:solidFill>
                  <a:schemeClr val="dk1"/>
                </a:solidFill>
              </a:rPr>
              <a:t>. Как отмечают специалисты, расходы на мобильную рекламу в 2011 г. превысили 1 млрд долл.</a:t>
            </a:r>
            <a:endParaRPr/>
          </a:p>
        </p:txBody>
      </p:sp>
      <p:pic>
        <p:nvPicPr>
          <p:cNvPr id="103" name="Google Shape;103;p19"/>
          <p:cNvPicPr preferRelativeResize="0"/>
          <p:nvPr/>
        </p:nvPicPr>
        <p:blipFill>
          <a:blip r:embed="rId3">
            <a:alphaModFix/>
          </a:blip>
          <a:stretch>
            <a:fillRect/>
          </a:stretch>
        </p:blipFill>
        <p:spPr>
          <a:xfrm>
            <a:off x="4184800" y="1851300"/>
            <a:ext cx="4587876" cy="2531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66666"/>
              <a:buFont typeface="Arial"/>
              <a:buNone/>
            </a:pPr>
            <a:r>
              <a:rPr b="1" lang="ru" sz="1650">
                <a:latin typeface="Roboto"/>
                <a:ea typeface="Roboto"/>
                <a:cs typeface="Roboto"/>
                <a:sym typeface="Roboto"/>
              </a:rPr>
              <a:t>ТЕНДЕНЦИЙ В СФЕРЕ МОБИЛЬНЫХ ПРИЛОЖЕНИЙ, КОТОРЫЕ БУДУТ АКТУАЛЬНЫ В 2022 ГОДУ</a:t>
            </a:r>
            <a:endParaRPr b="1" sz="1650">
              <a:latin typeface="Roboto"/>
              <a:ea typeface="Roboto"/>
              <a:cs typeface="Roboto"/>
              <a:sym typeface="Roboto"/>
            </a:endParaRPr>
          </a:p>
          <a:p>
            <a:pPr indent="0" lvl="0" marL="0" rtl="0" algn="l">
              <a:spcBef>
                <a:spcPts val="400"/>
              </a:spcBef>
              <a:spcAft>
                <a:spcPts val="0"/>
              </a:spcAft>
              <a:buNone/>
            </a:pPr>
            <a:r>
              <a:t/>
            </a:r>
            <a:endParaRPr/>
          </a:p>
        </p:txBody>
      </p:sp>
      <p:sp>
        <p:nvSpPr>
          <p:cNvPr id="109" name="Google Shape;109;p20"/>
          <p:cNvSpPr txBox="1"/>
          <p:nvPr/>
        </p:nvSpPr>
        <p:spPr>
          <a:xfrm>
            <a:off x="311700" y="1295900"/>
            <a:ext cx="3000000" cy="344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ru" sz="1700">
                <a:solidFill>
                  <a:schemeClr val="dk1"/>
                </a:solidFill>
                <a:highlight>
                  <a:srgbClr val="FFFFFF"/>
                </a:highlight>
                <a:latin typeface="Roboto"/>
                <a:ea typeface="Roboto"/>
                <a:cs typeface="Roboto"/>
                <a:sym typeface="Roboto"/>
              </a:rPr>
              <a:t>1. 5G</a:t>
            </a:r>
            <a:endParaRPr b="1" sz="17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1300"/>
              </a:spcAft>
              <a:buNone/>
            </a:pPr>
            <a:r>
              <a:rPr lang="ru" sz="1300">
                <a:solidFill>
                  <a:schemeClr val="dk1"/>
                </a:solidFill>
                <a:highlight>
                  <a:srgbClr val="FFFFFF"/>
                </a:highlight>
                <a:latin typeface="Roboto"/>
                <a:ea typeface="Roboto"/>
                <a:cs typeface="Roboto"/>
                <a:sym typeface="Roboto"/>
              </a:rPr>
              <a:t>Пятое поколение мобильной связи, конечно, относится и к мобильному маркетингу, и непосредственно к приложениям. Чем больше устройств будет использовать 5G по всему миру, тем лучше станет опыт взаимодействия пользователей с приложениями. И тем функциональнее станут сами приложения. В графике Net Solutions предлагают ознакомиться с распространением 5G в разных регионах.</a:t>
            </a:r>
            <a:endParaRPr sz="1300">
              <a:solidFill>
                <a:schemeClr val="dk1"/>
              </a:solidFill>
              <a:highlight>
                <a:srgbClr val="FFFFFF"/>
              </a:highlight>
              <a:latin typeface="Roboto"/>
              <a:ea typeface="Roboto"/>
              <a:cs typeface="Roboto"/>
              <a:sym typeface="Roboto"/>
            </a:endParaRPr>
          </a:p>
        </p:txBody>
      </p:sp>
      <p:pic>
        <p:nvPicPr>
          <p:cNvPr id="110" name="Google Shape;110;p20"/>
          <p:cNvPicPr preferRelativeResize="0"/>
          <p:nvPr/>
        </p:nvPicPr>
        <p:blipFill>
          <a:blip r:embed="rId3">
            <a:alphaModFix/>
          </a:blip>
          <a:stretch>
            <a:fillRect/>
          </a:stretch>
        </p:blipFill>
        <p:spPr>
          <a:xfrm>
            <a:off x="3638825" y="1108913"/>
            <a:ext cx="4963188"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ru" sz="1650">
                <a:latin typeface="Roboto"/>
                <a:ea typeface="Roboto"/>
                <a:cs typeface="Roboto"/>
                <a:sym typeface="Roboto"/>
              </a:rPr>
              <a:t>ТЕНДЕНЦИЙ В СФЕРЕ МОБИЛЬНЫХ ПРИЛОЖЕНИЙ, КОТОРЫЕ БУДУТ АКТУАЛЬНЫ В 2022 ГОДУ</a:t>
            </a:r>
            <a:endParaRPr b="1" sz="1650">
              <a:latin typeface="Roboto"/>
              <a:ea typeface="Roboto"/>
              <a:cs typeface="Roboto"/>
              <a:sym typeface="Roboto"/>
            </a:endParaRPr>
          </a:p>
          <a:p>
            <a:pPr indent="0" lvl="0" marL="0" rtl="0" algn="l">
              <a:spcBef>
                <a:spcPts val="400"/>
              </a:spcBef>
              <a:spcAft>
                <a:spcPts val="0"/>
              </a:spcAft>
              <a:buNone/>
            </a:pPr>
            <a:r>
              <a:t/>
            </a:r>
            <a:endParaRPr/>
          </a:p>
        </p:txBody>
      </p:sp>
      <p:sp>
        <p:nvSpPr>
          <p:cNvPr id="116" name="Google Shape;116;p21"/>
          <p:cNvSpPr txBox="1"/>
          <p:nvPr/>
        </p:nvSpPr>
        <p:spPr>
          <a:xfrm>
            <a:off x="311700" y="1141975"/>
            <a:ext cx="4266300" cy="338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ru" sz="1700">
                <a:solidFill>
                  <a:schemeClr val="dk1"/>
                </a:solidFill>
                <a:highlight>
                  <a:srgbClr val="FFFFFF"/>
                </a:highlight>
                <a:latin typeface="Roboto"/>
                <a:ea typeface="Roboto"/>
                <a:cs typeface="Roboto"/>
                <a:sym typeface="Roboto"/>
              </a:rPr>
              <a:t>2. Развитие веб-приложений</a:t>
            </a:r>
            <a:endParaRPr b="1" sz="17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ru" sz="1300">
                <a:solidFill>
                  <a:schemeClr val="dk1"/>
                </a:solidFill>
                <a:highlight>
                  <a:srgbClr val="FFFFFF"/>
                </a:highlight>
                <a:latin typeface="Roboto"/>
                <a:ea typeface="Roboto"/>
                <a:cs typeface="Roboto"/>
                <a:sym typeface="Roboto"/>
              </a:rPr>
              <a:t>Прогрессивные веб-приложения (PWA) — гибрид веб-страниц и нативных приложений. Их можно сохранить на рабочем столе смартфона, не проходя процесс установки (на котором «отваливается» часть пользователей). И одним из главных преимуществ является более простая разработка.</a:t>
            </a:r>
            <a:endParaRPr sz="1300">
              <a:solidFill>
                <a:schemeClr val="dk1"/>
              </a:solidFill>
              <a:highlight>
                <a:srgbClr val="FFFFFF"/>
              </a:highlight>
              <a:latin typeface="Roboto"/>
              <a:ea typeface="Roboto"/>
              <a:cs typeface="Roboto"/>
              <a:sym typeface="Roboto"/>
            </a:endParaRPr>
          </a:p>
          <a:p>
            <a:pPr indent="0" lvl="0" marL="0" rtl="0" algn="l">
              <a:lnSpc>
                <a:spcPct val="115000"/>
              </a:lnSpc>
              <a:spcBef>
                <a:spcPts val="1300"/>
              </a:spcBef>
              <a:spcAft>
                <a:spcPts val="1300"/>
              </a:spcAft>
              <a:buNone/>
            </a:pPr>
            <a:r>
              <a:rPr lang="ru" sz="1300">
                <a:solidFill>
                  <a:schemeClr val="dk1"/>
                </a:solidFill>
                <a:highlight>
                  <a:srgbClr val="FFFFFF"/>
                </a:highlight>
                <a:latin typeface="Roboto"/>
                <a:ea typeface="Roboto"/>
                <a:cs typeface="Roboto"/>
                <a:sym typeface="Roboto"/>
              </a:rPr>
              <a:t>FinancesOnline считает прогрессивные веб-приложения тенденцией развития сферы, так как они доступны, адаптируемы, а ряд крупных компаний уже сообщили об увеличении вовлеченности пользователей с их помощью. Среди них источник упоминает AliExpress и Flipkart. </a:t>
            </a:r>
            <a:endParaRPr sz="1300">
              <a:solidFill>
                <a:schemeClr val="dk1"/>
              </a:solidFill>
              <a:highlight>
                <a:srgbClr val="FFFFFF"/>
              </a:highlight>
              <a:latin typeface="Roboto"/>
              <a:ea typeface="Roboto"/>
              <a:cs typeface="Roboto"/>
              <a:sym typeface="Roboto"/>
            </a:endParaRPr>
          </a:p>
        </p:txBody>
      </p:sp>
      <p:pic>
        <p:nvPicPr>
          <p:cNvPr id="117" name="Google Shape;117;p21"/>
          <p:cNvPicPr preferRelativeResize="0"/>
          <p:nvPr/>
        </p:nvPicPr>
        <p:blipFill rotWithShape="1">
          <a:blip r:embed="rId3">
            <a:alphaModFix/>
          </a:blip>
          <a:srcRect b="0" l="15406" r="12093" t="0"/>
          <a:stretch/>
        </p:blipFill>
        <p:spPr>
          <a:xfrm>
            <a:off x="4840525" y="1359425"/>
            <a:ext cx="3991775" cy="3066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